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81" r:id="rId6"/>
    <p:sldId id="287" r:id="rId7"/>
    <p:sldId id="293" r:id="rId8"/>
    <p:sldId id="294" r:id="rId9"/>
    <p:sldId id="295" r:id="rId10"/>
    <p:sldId id="276" r:id="rId11"/>
    <p:sldId id="296" r:id="rId12"/>
    <p:sldId id="297" r:id="rId13"/>
    <p:sldId id="298" r:id="rId14"/>
    <p:sldId id="300" r:id="rId15"/>
    <p:sldId id="301" r:id="rId16"/>
    <p:sldId id="299" r:id="rId17"/>
    <p:sldId id="306" r:id="rId18"/>
    <p:sldId id="302" r:id="rId19"/>
    <p:sldId id="303" r:id="rId20"/>
    <p:sldId id="304" r:id="rId21"/>
    <p:sldId id="305" r:id="rId22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66" autoAdjust="0"/>
    <p:restoredTop sz="94598" autoAdjust="0"/>
  </p:normalViewPr>
  <p:slideViewPr>
    <p:cSldViewPr snapToGrid="0">
      <p:cViewPr varScale="1">
        <p:scale>
          <a:sx n="78" d="100"/>
          <a:sy n="78" d="100"/>
        </p:scale>
        <p:origin x="782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63C334-78CA-4E1A-9D54-3E3430963041}" type="datetime1">
              <a:rPr lang="en-GB" smtClean="0"/>
              <a:t>13/07/2024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CC6D6D-E986-427F-AD9C-4E9408DDB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8705E-AAE8-4335-B5A5-B8C4E9E55DA7}" type="datetime1">
              <a:rPr lang="en-GB" smtClean="0"/>
              <a:pPr/>
              <a:t>13/07/2024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15A580F-E35D-42E1-AF82-E41CC201EA91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15A580F-E35D-42E1-AF82-E41CC201EA9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100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7769C21-FF48-4BAC-88E9-1290DC654EB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655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268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518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15A580F-E35D-42E1-AF82-E41CC201EA91}" type="slidenum">
              <a:rPr lang="en-GB" noProof="0" smtClean="0"/>
              <a:t>6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357908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213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964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8147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sz="4000" noProof="0">
                <a:solidFill>
                  <a:schemeClr val="bg1"/>
                </a:solidFill>
              </a:rPr>
              <a:t>Click to edit Master title style</a:t>
            </a:r>
            <a:endParaRPr lang="en-GB" sz="4000" noProof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GB" noProof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DE330D17-32E5-404A-9262-6A998ABC0878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rtlCol="0"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53D7EE4-1EDB-42FD-B6B7-A82C9F31F0F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sz="4000" noProof="0"/>
              <a:t>Click to edit Master title style</a:t>
            </a:r>
            <a:endParaRPr lang="en-GB" sz="4000" noProof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A53D7EE4-1EDB-42FD-B6B7-A82C9F31F0F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 rtlCol="0"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A2AE2B76-F97F-4BE2-8670-72276A5F21A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pPr rtl="0"/>
            <a:fld id="{C3DB2ADC-AF19-4574-8C10-79B5B04FCA27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9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alegari.dev/pt-br/posts/arquiteturas-de-sistemas-distribuido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363" y="1293234"/>
            <a:ext cx="5426948" cy="1548288"/>
          </a:xfrm>
          <a:prstGeom prst="rect">
            <a:avLst/>
          </a:prstGeom>
        </p:spPr>
        <p:txBody>
          <a:bodyPr rtlCol="0">
            <a:normAutofit fontScale="90000"/>
          </a:bodyPr>
          <a:lstStyle/>
          <a:p>
            <a:pPr rtl="0"/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UAL Conf</a:t>
            </a:r>
            <a:br>
              <a:rPr lang="en-GB" dirty="0"/>
            </a:br>
            <a:r>
              <a:rPr lang="pt-BR" sz="3100" dirty="0"/>
              <a:t>Sistema de Gestão de Organização de Conferências</a:t>
            </a:r>
            <a:endParaRPr lang="en-GB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49C13326-8125-36D2-35C1-22EFD40E0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en-GB" noProof="0" dirty="0"/>
              <a:t>UAL Conf - </a:t>
            </a:r>
            <a:r>
              <a:rPr lang="pt-BR" noProof="0" dirty="0"/>
              <a:t>Sistema de Gestão de Organização de Conferências</a:t>
            </a:r>
            <a:endParaRPr lang="en-GB" noProof="0" dirty="0"/>
          </a:p>
        </p:txBody>
      </p:sp>
      <p:sp>
        <p:nvSpPr>
          <p:cNvPr id="20" name="Date Placeholder 5">
            <a:extLst>
              <a:ext uri="{FF2B5EF4-FFF2-40B4-BE49-F238E27FC236}">
                <a16:creationId xmlns:a16="http://schemas.microsoft.com/office/drawing/2014/main" id="{969EFE57-F728-4253-CC5E-FC7AD8BCDC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en-GB" sz="1400" dirty="0"/>
              <a:t>18/</a:t>
            </a:r>
            <a:r>
              <a:rPr lang="en-GB" sz="1400" noProof="0" dirty="0"/>
              <a:t>07/2024</a:t>
            </a:r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58970E1-AEE5-9ED7-1E63-DEF929286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30AF5A0-43BB-4336-8627-9123B9144D80}" type="slidenum">
              <a:rPr lang="en-GB" noProof="0" smtClean="0"/>
              <a:pPr rtl="0">
                <a:spcAft>
                  <a:spcPts val="600"/>
                </a:spcAft>
              </a:pPr>
              <a:t>1</a:t>
            </a:fld>
            <a:endParaRPr lang="en-GB" noProof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F45C51-5561-B784-25E5-345BD7D9D16F}"/>
              </a:ext>
            </a:extLst>
          </p:cNvPr>
          <p:cNvSpPr txBox="1"/>
          <p:nvPr/>
        </p:nvSpPr>
        <p:spPr>
          <a:xfrm>
            <a:off x="5673849" y="5628053"/>
            <a:ext cx="3991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Laboratório de Projeto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AB3576-AE9A-CAA5-E760-39CA792B47AB}"/>
              </a:ext>
            </a:extLst>
          </p:cNvPr>
          <p:cNvSpPr/>
          <p:nvPr/>
        </p:nvSpPr>
        <p:spPr>
          <a:xfrm>
            <a:off x="5673849" y="560439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25" name="Imagem 3" descr="A blue and white logo&#10;&#10;Description automatically generated">
            <a:extLst>
              <a:ext uri="{FF2B5EF4-FFF2-40B4-BE49-F238E27FC236}">
                <a16:creationId xmlns:a16="http://schemas.microsoft.com/office/drawing/2014/main" id="{6E63D264-AC4B-ABD0-B99E-2AAFCD980D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9887" y="0"/>
            <a:ext cx="1449070" cy="86931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E65CE90-EDF1-F18B-4487-15FF92C917A2}"/>
              </a:ext>
            </a:extLst>
          </p:cNvPr>
          <p:cNvSpPr txBox="1"/>
          <p:nvPr/>
        </p:nvSpPr>
        <p:spPr>
          <a:xfrm>
            <a:off x="3143250" y="3257550"/>
            <a:ext cx="5226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POR ACABAR</a:t>
            </a:r>
          </a:p>
        </p:txBody>
      </p:sp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F03071-326D-4BF5-CA7B-63F251E3C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10</a:t>
            </a:fld>
            <a:endParaRPr lang="en-GB" noProof="0"/>
          </a:p>
        </p:txBody>
      </p:sp>
      <p:pic>
        <p:nvPicPr>
          <p:cNvPr id="10" name="Conference Pages - 7s">
            <a:hlinkClick r:id="" action="ppaction://media"/>
            <a:extLst>
              <a:ext uri="{FF2B5EF4-FFF2-40B4-BE49-F238E27FC236}">
                <a16:creationId xmlns:a16="http://schemas.microsoft.com/office/drawing/2014/main" id="{8197835B-7CAE-0539-DD17-C2C74E445F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9587" y="938059"/>
            <a:ext cx="11432824" cy="546631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7D4E77B-AB30-7C80-FD0F-2D050875EEC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0CCC9B43-C22B-19BD-8F36-A731DA82D68E}"/>
              </a:ext>
            </a:extLst>
          </p:cNvPr>
          <p:cNvSpPr txBox="1">
            <a:spLocks/>
          </p:cNvSpPr>
          <p:nvPr/>
        </p:nvSpPr>
        <p:spPr>
          <a:xfrm>
            <a:off x="4313873" y="317420"/>
            <a:ext cx="3273426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3200" dirty="0">
              <a:solidFill>
                <a:srgbClr val="0070C0"/>
              </a:solidFill>
            </a:endParaRP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7F8C3263-787C-3198-56AF-3945B2B25DFA}"/>
              </a:ext>
            </a:extLst>
          </p:cNvPr>
          <p:cNvSpPr txBox="1">
            <a:spLocks/>
          </p:cNvSpPr>
          <p:nvPr/>
        </p:nvSpPr>
        <p:spPr>
          <a:xfrm>
            <a:off x="3595437" y="330371"/>
            <a:ext cx="5001118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129476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5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EE19F-18CE-7869-3306-CDA8BD19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11</a:t>
            </a:fld>
            <a:endParaRPr lang="en-GB" noProof="0"/>
          </a:p>
        </p:txBody>
      </p:sp>
      <p:pic>
        <p:nvPicPr>
          <p:cNvPr id="10" name="Emails Pages - 34s">
            <a:hlinkClick r:id="" action="ppaction://media"/>
            <a:extLst>
              <a:ext uri="{FF2B5EF4-FFF2-40B4-BE49-F238E27FC236}">
                <a16:creationId xmlns:a16="http://schemas.microsoft.com/office/drawing/2014/main" id="{634F9993-713E-C743-D17F-5EA0F04CC8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411" y="874172"/>
            <a:ext cx="11623102" cy="55451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F4330E-D490-0712-B3AC-28F8D785AA6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0B98FCFB-3FA8-D697-3E90-9346842B8FBB}"/>
              </a:ext>
            </a:extLst>
          </p:cNvPr>
          <p:cNvSpPr txBox="1">
            <a:spLocks/>
          </p:cNvSpPr>
          <p:nvPr/>
        </p:nvSpPr>
        <p:spPr>
          <a:xfrm>
            <a:off x="4516454" y="332404"/>
            <a:ext cx="3159084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Envio de emails</a:t>
            </a:r>
          </a:p>
        </p:txBody>
      </p:sp>
    </p:spTree>
    <p:extLst>
      <p:ext uri="{BB962C8B-B14F-4D97-AF65-F5344CB8AC3E}">
        <p14:creationId xmlns:p14="http://schemas.microsoft.com/office/powerpoint/2010/main" val="407314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4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EE19F-18CE-7869-3306-CDA8BD19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12</a:t>
            </a:fld>
            <a:endParaRPr lang="en-GB" noProof="0"/>
          </a:p>
        </p:txBody>
      </p:sp>
      <p:pic>
        <p:nvPicPr>
          <p:cNvPr id="12" name="Invitation Code My Profile - 10s">
            <a:hlinkClick r:id="" action="ppaction://media"/>
            <a:extLst>
              <a:ext uri="{FF2B5EF4-FFF2-40B4-BE49-F238E27FC236}">
                <a16:creationId xmlns:a16="http://schemas.microsoft.com/office/drawing/2014/main" id="{882DF39A-3F19-BE4C-70C4-714E3072DB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043"/>
          <a:stretch/>
        </p:blipFill>
        <p:spPr>
          <a:xfrm>
            <a:off x="258776" y="868743"/>
            <a:ext cx="11674448" cy="553563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BEBE0A3-EBD7-1CF0-48C1-5012DF2D793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9634859E-9ACB-258C-8CF2-91951E08CBD5}"/>
              </a:ext>
            </a:extLst>
          </p:cNvPr>
          <p:cNvSpPr txBox="1">
            <a:spLocks/>
          </p:cNvSpPr>
          <p:nvPr/>
        </p:nvSpPr>
        <p:spPr>
          <a:xfrm>
            <a:off x="4450430" y="324779"/>
            <a:ext cx="3645819" cy="345904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Código de convite</a:t>
            </a:r>
          </a:p>
        </p:txBody>
      </p:sp>
    </p:spTree>
    <p:extLst>
      <p:ext uri="{BB962C8B-B14F-4D97-AF65-F5344CB8AC3E}">
        <p14:creationId xmlns:p14="http://schemas.microsoft.com/office/powerpoint/2010/main" val="330156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090800-C3A6-823E-724B-2CE73EC8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13</a:t>
            </a:fld>
            <a:endParaRPr lang="en-GB" noProof="0"/>
          </a:p>
        </p:txBody>
      </p:sp>
      <p:pic>
        <p:nvPicPr>
          <p:cNvPr id="10" name="Call For Papers Author View - 25s">
            <a:hlinkClick r:id="" action="ppaction://media"/>
            <a:extLst>
              <a:ext uri="{FF2B5EF4-FFF2-40B4-BE49-F238E27FC236}">
                <a16:creationId xmlns:a16="http://schemas.microsoft.com/office/drawing/2014/main" id="{19CA5752-06C1-3E72-E2B2-BD45438805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290"/>
          <a:stretch/>
        </p:blipFill>
        <p:spPr>
          <a:xfrm>
            <a:off x="343527" y="970616"/>
            <a:ext cx="11504946" cy="544169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B300BD-AC0B-DA80-0344-03645E0CC706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AB51A937-07C2-F220-35E4-C7915E07D477}"/>
              </a:ext>
            </a:extLst>
          </p:cNvPr>
          <p:cNvSpPr txBox="1">
            <a:spLocks/>
          </p:cNvSpPr>
          <p:nvPr/>
        </p:nvSpPr>
        <p:spPr>
          <a:xfrm>
            <a:off x="4324741" y="324561"/>
            <a:ext cx="3542509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submissão</a:t>
            </a:r>
          </a:p>
        </p:txBody>
      </p:sp>
    </p:spTree>
    <p:extLst>
      <p:ext uri="{BB962C8B-B14F-4D97-AF65-F5344CB8AC3E}">
        <p14:creationId xmlns:p14="http://schemas.microsoft.com/office/powerpoint/2010/main" val="3950394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1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03AB18-03F9-CC46-C2D2-3639A786A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14</a:t>
            </a:fld>
            <a:endParaRPr lang="en-GB" noProof="0"/>
          </a:p>
        </p:txBody>
      </p:sp>
      <p:pic>
        <p:nvPicPr>
          <p:cNvPr id="10" name="Submissions Pages - 45s">
            <a:hlinkClick r:id="" action="ppaction://media"/>
            <a:extLst>
              <a:ext uri="{FF2B5EF4-FFF2-40B4-BE49-F238E27FC236}">
                <a16:creationId xmlns:a16="http://schemas.microsoft.com/office/drawing/2014/main" id="{ED72F1B9-949C-35E3-7B41-30C61CA35CF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24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947" y="1008062"/>
            <a:ext cx="11370106" cy="542448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B00FAD-C881-B171-B3CD-363C6FD09E7B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BF9EACFC-2CFA-4E78-D268-D9B8E821D3C4}"/>
              </a:ext>
            </a:extLst>
          </p:cNvPr>
          <p:cNvSpPr txBox="1">
            <a:spLocks/>
          </p:cNvSpPr>
          <p:nvPr/>
        </p:nvSpPr>
        <p:spPr>
          <a:xfrm>
            <a:off x="3918177" y="323285"/>
            <a:ext cx="4355646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de submissões</a:t>
            </a:r>
          </a:p>
        </p:txBody>
      </p:sp>
    </p:spTree>
    <p:extLst>
      <p:ext uri="{BB962C8B-B14F-4D97-AF65-F5344CB8AC3E}">
        <p14:creationId xmlns:p14="http://schemas.microsoft.com/office/powerpoint/2010/main" val="2212241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7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7BF3E7-9476-69D2-0403-B864F76FC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15</a:t>
            </a:fld>
            <a:endParaRPr lang="en-GB" noProof="0"/>
          </a:p>
        </p:txBody>
      </p:sp>
      <p:pic>
        <p:nvPicPr>
          <p:cNvPr id="10" name="Bidding Pages - 1m2s">
            <a:hlinkClick r:id="" action="ppaction://media"/>
            <a:extLst>
              <a:ext uri="{FF2B5EF4-FFF2-40B4-BE49-F238E27FC236}">
                <a16:creationId xmlns:a16="http://schemas.microsoft.com/office/drawing/2014/main" id="{6F3A3AFA-CF0D-7103-31A8-32C9AE1F95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3817" y="924847"/>
            <a:ext cx="11504366" cy="550052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393B4B3-DE49-81D6-805C-18E00331CE7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6A2EF6D3-3B39-F33C-4C48-AEA46838EB30}"/>
              </a:ext>
            </a:extLst>
          </p:cNvPr>
          <p:cNvSpPr txBox="1">
            <a:spLocks/>
          </p:cNvSpPr>
          <p:nvPr/>
        </p:nvSpPr>
        <p:spPr>
          <a:xfrm>
            <a:off x="4554651" y="333378"/>
            <a:ext cx="3082698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bidding</a:t>
            </a:r>
          </a:p>
        </p:txBody>
      </p:sp>
    </p:spTree>
    <p:extLst>
      <p:ext uri="{BB962C8B-B14F-4D97-AF65-F5344CB8AC3E}">
        <p14:creationId xmlns:p14="http://schemas.microsoft.com/office/powerpoint/2010/main" val="951864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2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4B855-2F40-4C97-1154-5A29236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16</a:t>
            </a:fld>
            <a:endParaRPr lang="en-GB" noProof="0"/>
          </a:p>
        </p:txBody>
      </p:sp>
      <p:pic>
        <p:nvPicPr>
          <p:cNvPr id="10" name="Reviews Pages - 40s">
            <a:hlinkClick r:id="" action="ppaction://media"/>
            <a:extLst>
              <a:ext uri="{FF2B5EF4-FFF2-40B4-BE49-F238E27FC236}">
                <a16:creationId xmlns:a16="http://schemas.microsoft.com/office/drawing/2014/main" id="{C9A4A06C-F6F4-8352-5174-570D544A88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360086" y="932235"/>
            <a:ext cx="11471827" cy="549691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6B5F35-BA71-8450-9AD1-E5EDBF2A303C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5AABB393-08E1-EFEA-0386-B1700AEBB81F}"/>
              </a:ext>
            </a:extLst>
          </p:cNvPr>
          <p:cNvSpPr txBox="1">
            <a:spLocks/>
          </p:cNvSpPr>
          <p:nvPr/>
        </p:nvSpPr>
        <p:spPr>
          <a:xfrm>
            <a:off x="4554651" y="333378"/>
            <a:ext cx="3082698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review</a:t>
            </a:r>
          </a:p>
        </p:txBody>
      </p:sp>
    </p:spTree>
    <p:extLst>
      <p:ext uri="{BB962C8B-B14F-4D97-AF65-F5344CB8AC3E}">
        <p14:creationId xmlns:p14="http://schemas.microsoft.com/office/powerpoint/2010/main" val="59067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9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4B855-2F40-4C97-1154-5A29236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17</a:t>
            </a:fld>
            <a:endParaRPr lang="en-GB" noProof="0"/>
          </a:p>
        </p:txBody>
      </p:sp>
      <p:pic>
        <p:nvPicPr>
          <p:cNvPr id="2" name="Submission Decision - 22s">
            <a:hlinkClick r:id="" action="ppaction://media"/>
            <a:extLst>
              <a:ext uri="{FF2B5EF4-FFF2-40B4-BE49-F238E27FC236}">
                <a16:creationId xmlns:a16="http://schemas.microsoft.com/office/drawing/2014/main" id="{28424D43-C1A0-3F58-1215-A31F651657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6973" y="894894"/>
            <a:ext cx="11498053" cy="550948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1DC3DE-EAEC-690B-E9C4-D0E4589BC3C2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453357BD-B4C5-381D-DBE6-A370C5848A00}"/>
              </a:ext>
            </a:extLst>
          </p:cNvPr>
          <p:cNvSpPr txBox="1">
            <a:spLocks/>
          </p:cNvSpPr>
          <p:nvPr/>
        </p:nvSpPr>
        <p:spPr>
          <a:xfrm>
            <a:off x="3606061" y="336299"/>
            <a:ext cx="4979876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pré-conferência</a:t>
            </a:r>
          </a:p>
        </p:txBody>
      </p:sp>
    </p:spTree>
    <p:extLst>
      <p:ext uri="{BB962C8B-B14F-4D97-AF65-F5344CB8AC3E}">
        <p14:creationId xmlns:p14="http://schemas.microsoft.com/office/powerpoint/2010/main" val="66343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CCDB15-EC5B-A8E4-A538-F1BD0AD10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18</a:t>
            </a:fld>
            <a:endParaRPr lang="en-GB" noProof="0"/>
          </a:p>
        </p:txBody>
      </p:sp>
      <p:pic>
        <p:nvPicPr>
          <p:cNvPr id="10" name="Showing Errors Because Of Conference Phase - 19s">
            <a:hlinkClick r:id="" action="ppaction://media"/>
            <a:extLst>
              <a:ext uri="{FF2B5EF4-FFF2-40B4-BE49-F238E27FC236}">
                <a16:creationId xmlns:a16="http://schemas.microsoft.com/office/drawing/2014/main" id="{A06C1969-4DD4-B233-BC4D-3A417FEC9F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179" y="856093"/>
            <a:ext cx="11605642" cy="55489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BC87B3-17AE-25F0-B001-632130680008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6936D6E7-7D83-6D11-DB81-E60FB7D607EB}"/>
              </a:ext>
            </a:extLst>
          </p:cNvPr>
          <p:cNvSpPr txBox="1">
            <a:spLocks/>
          </p:cNvSpPr>
          <p:nvPr/>
        </p:nvSpPr>
        <p:spPr>
          <a:xfrm>
            <a:off x="2228849" y="326245"/>
            <a:ext cx="7734299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dirty="0">
                <a:solidFill>
                  <a:srgbClr val="0070C0"/>
                </a:solidFill>
                <a:latin typeface="+mn-lt"/>
              </a:rPr>
              <a:t>Erros relativos às fases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220866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1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824699"/>
          </a:xfrm>
        </p:spPr>
        <p:txBody>
          <a:bodyPr rtlCol="0">
            <a:normAutofit/>
          </a:bodyPr>
          <a:lstStyle/>
          <a:p>
            <a:pPr rtl="0"/>
            <a:r>
              <a:rPr lang="en-GB" dirty="0">
                <a:latin typeface="+mn-lt"/>
              </a:rPr>
              <a:t>Índice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6475DD-127B-BEF9-3D27-27B6805B3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70" r="24397" b="1"/>
          <a:stretch/>
        </p:blipFill>
        <p:spPr>
          <a:xfrm>
            <a:off x="-1" y="1"/>
            <a:ext cx="4876799" cy="6858000"/>
          </a:xfrm>
          <a:prstGeom prst="rect">
            <a:avLst/>
          </a:prstGeom>
          <a:noFill/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 rtlCol="0">
            <a:normAutofit/>
          </a:bodyPr>
          <a:lstStyle/>
          <a:p>
            <a:pPr rtl="0"/>
            <a:r>
              <a:rPr lang="en-GB" sz="2800" dirty="0"/>
              <a:t>Introdução</a:t>
            </a:r>
          </a:p>
          <a:p>
            <a:pPr rtl="0"/>
            <a:r>
              <a:rPr lang="en-GB" sz="2800" dirty="0"/>
              <a:t>Tecnologias</a:t>
            </a:r>
          </a:p>
          <a:p>
            <a:pPr rtl="0"/>
            <a:r>
              <a:rPr lang="en-GB" sz="2800" dirty="0"/>
              <a:t>Arquitetura</a:t>
            </a:r>
          </a:p>
          <a:p>
            <a:pPr rtl="0"/>
            <a:r>
              <a:rPr lang="en-GB" sz="2800" dirty="0"/>
              <a:t>Sign Up / Sign In</a:t>
            </a:r>
          </a:p>
          <a:p>
            <a:pPr rtl="0"/>
            <a:r>
              <a:rPr lang="en-GB" sz="2800" dirty="0"/>
              <a:t>Fases da Conferência</a:t>
            </a:r>
          </a:p>
          <a:p>
            <a:pPr rtl="0"/>
            <a:r>
              <a:rPr lang="pt-BR" sz="2800" dirty="0"/>
              <a:t>Erros relativos às fases da conferência</a:t>
            </a:r>
          </a:p>
          <a:p>
            <a:pPr rtl="0"/>
            <a:endParaRPr lang="en-GB" sz="2800" dirty="0"/>
          </a:p>
          <a:p>
            <a:pPr rtl="0"/>
            <a:endParaRPr lang="en-GB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GB" smtClean="0"/>
              <a:pPr rtl="0"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62FBB2-BA6B-38D5-2836-D66F0604C875}"/>
              </a:ext>
            </a:extLst>
          </p:cNvPr>
          <p:cNvSpPr/>
          <p:nvPr/>
        </p:nvSpPr>
        <p:spPr>
          <a:xfrm>
            <a:off x="5604846" y="560439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922BCD0B-247D-3B24-BAC3-937719670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699" y="6356350"/>
            <a:ext cx="4633366" cy="365125"/>
          </a:xfrm>
        </p:spPr>
        <p:txBody>
          <a:bodyPr rtlCol="0"/>
          <a:lstStyle/>
          <a:p>
            <a:pPr rtl="0"/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UAL Conf</a:t>
            </a:r>
            <a:br>
              <a:rPr lang="en-GB" dirty="0"/>
            </a:br>
            <a:r>
              <a:rPr lang="pt-BR" sz="1050" dirty="0"/>
              <a:t>Sistema de Gestão de Organização de Conferências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C7F04A-6CF6-4CF1-BAEE-2B210EFC6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957" y="639302"/>
            <a:ext cx="3526095" cy="835579"/>
          </a:xfrm>
        </p:spPr>
        <p:txBody>
          <a:bodyPr rtlCol="0">
            <a:normAutofit/>
          </a:bodyPr>
          <a:lstStyle/>
          <a:p>
            <a:pPr rtl="0"/>
            <a:r>
              <a:rPr lang="en-GB" sz="2800" dirty="0">
                <a:solidFill>
                  <a:srgbClr val="0070C0"/>
                </a:solidFill>
                <a:latin typeface="+mn-lt"/>
              </a:rPr>
              <a:t>Introdução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B3454-C461-4318-8C59-919AC8FD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A53D7EE4-1EDB-42FD-B6B7-A82C9F31F0F4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2598A9-27DD-FA28-CFAE-9507C11C8C4F}"/>
              </a:ext>
            </a:extLst>
          </p:cNvPr>
          <p:cNvSpPr txBox="1"/>
          <p:nvPr/>
        </p:nvSpPr>
        <p:spPr>
          <a:xfrm>
            <a:off x="429550" y="2909366"/>
            <a:ext cx="52256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b="1" dirty="0"/>
              <a:t>Abrange a fase de preparação da conferência</a:t>
            </a:r>
            <a:r>
              <a:rPr lang="en-GB" sz="2000" dirty="0"/>
              <a:t>: fase de inicialização, submissão, bidding, review e pré-conferência.</a:t>
            </a:r>
          </a:p>
          <a:p>
            <a:pPr algn="ctr">
              <a:lnSpc>
                <a:spcPct val="150000"/>
              </a:lnSpc>
            </a:pPr>
            <a:endParaRPr lang="en-GB" sz="2000" dirty="0"/>
          </a:p>
          <a:p>
            <a:pPr algn="ctr">
              <a:lnSpc>
                <a:spcPct val="150000"/>
              </a:lnSpc>
            </a:pPr>
            <a:r>
              <a:rPr lang="en-GB" sz="2000" b="1" dirty="0"/>
              <a:t>Sistema modular, seguro e fiável. 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96C82B2-070D-35FC-72D5-6B8AE2F51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413" y="491817"/>
            <a:ext cx="6309568" cy="536349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E72D0A3-5B7D-5213-7C6B-2CDAAA14B179}"/>
              </a:ext>
            </a:extLst>
          </p:cNvPr>
          <p:cNvSpPr txBox="1"/>
          <p:nvPr/>
        </p:nvSpPr>
        <p:spPr>
          <a:xfrm>
            <a:off x="1157435" y="1474881"/>
            <a:ext cx="3769893" cy="1134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b="1" dirty="0"/>
              <a:t>Sistema de Gestão de Conferências</a:t>
            </a:r>
          </a:p>
        </p:txBody>
      </p:sp>
    </p:spTree>
    <p:extLst>
      <p:ext uri="{BB962C8B-B14F-4D97-AF65-F5344CB8AC3E}">
        <p14:creationId xmlns:p14="http://schemas.microsoft.com/office/powerpoint/2010/main" val="683725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699963856" descr="A diagram of a company&#10;&#10;Description automatically generated">
            <a:extLst>
              <a:ext uri="{FF2B5EF4-FFF2-40B4-BE49-F238E27FC236}">
                <a16:creationId xmlns:a16="http://schemas.microsoft.com/office/drawing/2014/main" id="{35B68299-A5EE-373A-036E-A0BF5D2D5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70" r="-4" b="37456"/>
          <a:stretch/>
        </p:blipFill>
        <p:spPr bwMode="auto">
          <a:xfrm>
            <a:off x="8091950" y="721670"/>
            <a:ext cx="2684116" cy="49311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8E496A-D8ED-3DB7-F03A-92DC4B8BED46}"/>
              </a:ext>
            </a:extLst>
          </p:cNvPr>
          <p:cNvSpPr txBox="1"/>
          <p:nvPr/>
        </p:nvSpPr>
        <p:spPr>
          <a:xfrm>
            <a:off x="1250847" y="1703478"/>
            <a:ext cx="615130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Arquitetura de 3 camadas: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Camada de apresentação</a:t>
            </a:r>
            <a:r>
              <a:rPr lang="pt-BR" sz="2000" dirty="0"/>
              <a:t>: através da qual os utilizadores interagem com o sistema;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Camada de negócio</a:t>
            </a:r>
            <a:r>
              <a:rPr lang="pt-BR" sz="2000" dirty="0"/>
              <a:t>: é a API do projeto. Processa os pedidos enviados pela camada anterior;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Camada de dados</a:t>
            </a:r>
            <a:r>
              <a:rPr lang="pt-BR" sz="2000" dirty="0"/>
              <a:t>: responsável pela persistência e recuperação de dados.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0DBEE1-D331-53AD-5B7E-46ED42D94CBC}"/>
              </a:ext>
            </a:extLst>
          </p:cNvPr>
          <p:cNvSpPr txBox="1"/>
          <p:nvPr/>
        </p:nvSpPr>
        <p:spPr>
          <a:xfrm>
            <a:off x="7858125" y="5410200"/>
            <a:ext cx="386715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/>
              <a:t>Figura: Representação de arquitetura de 3 camadas</a:t>
            </a:r>
            <a:br>
              <a:rPr lang="en-GB" sz="1050" dirty="0"/>
            </a:br>
            <a:r>
              <a:rPr lang="pt-BR" sz="1050" dirty="0"/>
              <a:t>Fonte: </a:t>
            </a:r>
            <a:r>
              <a:rPr lang="pt-BR" sz="1050" dirty="0">
                <a:hlinkClick r:id="rId4"/>
              </a:rPr>
              <a:t>https://calegari.dev/pt-br/posts/arquiteturas-de-sistemas-distribuidos/</a:t>
            </a:r>
            <a:r>
              <a:rPr lang="pt-BR" sz="1050" dirty="0"/>
              <a:t> </a:t>
            </a:r>
            <a:endParaRPr lang="en-GB" sz="1050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F23B0FD7-967C-CA8A-8CA7-05AD43D89623}"/>
              </a:ext>
            </a:extLst>
          </p:cNvPr>
          <p:cNvSpPr txBox="1">
            <a:spLocks/>
          </p:cNvSpPr>
          <p:nvPr/>
        </p:nvSpPr>
        <p:spPr>
          <a:xfrm>
            <a:off x="573957" y="639302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Arquitetura</a:t>
            </a:r>
            <a:r>
              <a:rPr lang="en-GB" sz="3200" dirty="0">
                <a:solidFill>
                  <a:srgbClr val="0070C0"/>
                </a:solidFill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55363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5A168E-AC0D-4D31-0617-2FEBB972F98B}"/>
              </a:ext>
            </a:extLst>
          </p:cNvPr>
          <p:cNvSpPr txBox="1"/>
          <p:nvPr/>
        </p:nvSpPr>
        <p:spPr>
          <a:xfrm>
            <a:off x="684644" y="1877783"/>
            <a:ext cx="4324236" cy="280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Tecnologias utilizadas no Projeto: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React (Javascript)</a:t>
            </a:r>
            <a:r>
              <a:rPr lang="pt-BR" sz="2000" dirty="0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Node.js (Javascript)</a:t>
            </a:r>
            <a:r>
              <a:rPr lang="pt-BR" sz="2000" dirty="0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Neon Tech: base de dados PostgreSQL;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Supabase: para </a:t>
            </a:r>
            <a:r>
              <a:rPr lang="pt-BR" sz="2000" b="1" i="1" dirty="0"/>
              <a:t>Object Storage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55BDB7-4EFF-DBDA-447E-C78069A5E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999" y="721670"/>
            <a:ext cx="6925001" cy="4969959"/>
          </a:xfrm>
          <a:prstGeom prst="rect">
            <a:avLst/>
          </a:prstGeom>
        </p:spPr>
      </p:pic>
      <p:sp>
        <p:nvSpPr>
          <p:cNvPr id="11" name="Title 4">
            <a:extLst>
              <a:ext uri="{FF2B5EF4-FFF2-40B4-BE49-F238E27FC236}">
                <a16:creationId xmlns:a16="http://schemas.microsoft.com/office/drawing/2014/main" id="{94A6DC83-3609-40D7-5BE2-C6D3EDAD8931}"/>
              </a:ext>
            </a:extLst>
          </p:cNvPr>
          <p:cNvSpPr txBox="1">
            <a:spLocks/>
          </p:cNvSpPr>
          <p:nvPr/>
        </p:nvSpPr>
        <p:spPr>
          <a:xfrm>
            <a:off x="573957" y="639302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tecnologias</a:t>
            </a:r>
            <a:r>
              <a:rPr lang="en-GB" sz="3200" dirty="0">
                <a:solidFill>
                  <a:srgbClr val="0070C0"/>
                </a:solidFill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861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C9A4F7-9055-14AB-BE3F-CE28E2345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6</a:t>
            </a:fld>
            <a:endParaRPr lang="en-GB" noProof="0"/>
          </a:p>
        </p:txBody>
      </p:sp>
      <p:pic>
        <p:nvPicPr>
          <p:cNvPr id="10" name="Sign Up - 18s">
            <a:hlinkClick r:id="" action="ppaction://media"/>
            <a:extLst>
              <a:ext uri="{FF2B5EF4-FFF2-40B4-BE49-F238E27FC236}">
                <a16:creationId xmlns:a16="http://schemas.microsoft.com/office/drawing/2014/main" id="{22EB4D12-9D9F-45DA-C081-6E236ED1DB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0212" y="875040"/>
            <a:ext cx="11517301" cy="550671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B81ECCB-90F2-DE50-B00D-94F77AD546F6}"/>
              </a:ext>
            </a:extLst>
          </p:cNvPr>
          <p:cNvSpPr/>
          <p:nvPr/>
        </p:nvSpPr>
        <p:spPr>
          <a:xfrm>
            <a:off x="410212" y="619759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6" name="Title 4">
            <a:extLst>
              <a:ext uri="{FF2B5EF4-FFF2-40B4-BE49-F238E27FC236}">
                <a16:creationId xmlns:a16="http://schemas.microsoft.com/office/drawing/2014/main" id="{63F19BC2-C359-AC84-B5F4-8AAF3832DC69}"/>
              </a:ext>
            </a:extLst>
          </p:cNvPr>
          <p:cNvSpPr txBox="1">
            <a:spLocks/>
          </p:cNvSpPr>
          <p:nvPr/>
        </p:nvSpPr>
        <p:spPr>
          <a:xfrm>
            <a:off x="5329869" y="229572"/>
            <a:ext cx="1677986" cy="4933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Sign up </a:t>
            </a:r>
          </a:p>
        </p:txBody>
      </p:sp>
    </p:spTree>
    <p:extLst>
      <p:ext uri="{BB962C8B-B14F-4D97-AF65-F5344CB8AC3E}">
        <p14:creationId xmlns:p14="http://schemas.microsoft.com/office/powerpoint/2010/main" val="3387424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7</a:t>
            </a:fld>
            <a:endParaRPr lang="en-GB"/>
          </a:p>
        </p:txBody>
      </p:sp>
      <p:pic>
        <p:nvPicPr>
          <p:cNvPr id="19" name="Sign In and Pending Conferences - 16s">
            <a:hlinkClick r:id="" action="ppaction://media"/>
            <a:extLst>
              <a:ext uri="{FF2B5EF4-FFF2-40B4-BE49-F238E27FC236}">
                <a16:creationId xmlns:a16="http://schemas.microsoft.com/office/drawing/2014/main" id="{0F45EA7B-6B73-89D8-C147-CC2A43884A2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839.9791"/>
                </p14:media>
              </p:ext>
            </p:extLst>
          </p:nvPr>
        </p:nvPicPr>
        <p:blipFill rotWithShape="1">
          <a:blip r:embed="rId5"/>
          <a:srcRect t="134" b="1"/>
          <a:stretch/>
        </p:blipFill>
        <p:spPr>
          <a:xfrm>
            <a:off x="309716" y="833997"/>
            <a:ext cx="11572568" cy="554518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F27E82A-68D7-BA84-ABBC-2753AE40899C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5" name="Title 4">
            <a:extLst>
              <a:ext uri="{FF2B5EF4-FFF2-40B4-BE49-F238E27FC236}">
                <a16:creationId xmlns:a16="http://schemas.microsoft.com/office/drawing/2014/main" id="{4C5A1E5A-168D-EE94-D710-BA364EFCAA7A}"/>
              </a:ext>
            </a:extLst>
          </p:cNvPr>
          <p:cNvSpPr txBox="1">
            <a:spLocks/>
          </p:cNvSpPr>
          <p:nvPr/>
        </p:nvSpPr>
        <p:spPr>
          <a:xfrm>
            <a:off x="5329869" y="229572"/>
            <a:ext cx="1677986" cy="4933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Sign In </a:t>
            </a:r>
          </a:p>
        </p:txBody>
      </p:sp>
    </p:spTree>
    <p:extLst>
      <p:ext uri="{BB962C8B-B14F-4D97-AF65-F5344CB8AC3E}">
        <p14:creationId xmlns:p14="http://schemas.microsoft.com/office/powerpoint/2010/main" val="2686406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8</a:t>
            </a:fld>
            <a:endParaRPr lang="en-GB"/>
          </a:p>
        </p:txBody>
      </p:sp>
      <p:pic>
        <p:nvPicPr>
          <p:cNvPr id="2" name="Create Conference - 52s">
            <a:hlinkClick r:id="" action="ppaction://media"/>
            <a:extLst>
              <a:ext uri="{FF2B5EF4-FFF2-40B4-BE49-F238E27FC236}">
                <a16:creationId xmlns:a16="http://schemas.microsoft.com/office/drawing/2014/main" id="{409D5DF5-5636-1358-8F44-2DF83DF871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9043" y="884020"/>
            <a:ext cx="11493909" cy="549552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C9432E-4BB3-6BE1-07D4-377ED12FCB62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F7541F6-FD8F-5573-5F4A-9B52B43797F3}"/>
              </a:ext>
            </a:extLst>
          </p:cNvPr>
          <p:cNvSpPr txBox="1">
            <a:spLocks/>
          </p:cNvSpPr>
          <p:nvPr/>
        </p:nvSpPr>
        <p:spPr>
          <a:xfrm>
            <a:off x="2447682" y="363196"/>
            <a:ext cx="7296629" cy="673071"/>
          </a:xfrm>
          <a:prstGeom prst="rect">
            <a:avLst/>
          </a:prstGeom>
        </p:spPr>
        <p:txBody>
          <a:bodyPr rtlCol="0">
            <a:normAutofit fontScale="85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Fase de inicialização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332464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9</a:t>
            </a:fld>
            <a:endParaRPr lang="en-GB"/>
          </a:p>
        </p:txBody>
      </p:sp>
      <p:pic>
        <p:nvPicPr>
          <p:cNvPr id="3" name="Administration Settings - 36s">
            <a:hlinkClick r:id="" action="ppaction://media"/>
            <a:extLst>
              <a:ext uri="{FF2B5EF4-FFF2-40B4-BE49-F238E27FC236}">
                <a16:creationId xmlns:a16="http://schemas.microsoft.com/office/drawing/2014/main" id="{B2AA08B4-8AE9-82D2-A8B2-50BCBF97F3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4225" y="951542"/>
            <a:ext cx="11463545" cy="548100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17369B-4C00-BCDF-EF68-31E1B0ED0B2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20B8931-6C26-F4F1-1133-0F4B64B079AA}"/>
              </a:ext>
            </a:extLst>
          </p:cNvPr>
          <p:cNvSpPr txBox="1">
            <a:spLocks/>
          </p:cNvSpPr>
          <p:nvPr/>
        </p:nvSpPr>
        <p:spPr>
          <a:xfrm>
            <a:off x="3292929" y="324779"/>
            <a:ext cx="5606134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de administradores</a:t>
            </a:r>
          </a:p>
        </p:txBody>
      </p:sp>
    </p:spTree>
    <p:extLst>
      <p:ext uri="{BB962C8B-B14F-4D97-AF65-F5344CB8AC3E}">
        <p14:creationId xmlns:p14="http://schemas.microsoft.com/office/powerpoint/2010/main" val="783884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40660_TF67498733_Win32" id="{1D31F981-026B-433D-B1FE-22EDA482C3D7}" vid="{FE91BBCF-7CA3-436B-9474-A0CB3B4C50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{963D609F-B784-43EF-A762-CA3501B01C27}tf67498733_win32</Template>
  <TotalTime>1165</TotalTime>
  <Words>258</Words>
  <Application>Microsoft Office PowerPoint</Application>
  <PresentationFormat>Widescreen</PresentationFormat>
  <Paragraphs>70</Paragraphs>
  <Slides>18</Slides>
  <Notes>9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Calisto MT</vt:lpstr>
      <vt:lpstr>Univers Condensed</vt:lpstr>
      <vt:lpstr>ChronicleVTI</vt:lpstr>
      <vt:lpstr>UAL Conf Sistema de Gestão de Organização de Conferências</vt:lpstr>
      <vt:lpstr>Índice</vt:lpstr>
      <vt:lpstr>Introdução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 nogueira</dc:creator>
  <cp:lastModifiedBy>sara nogueira</cp:lastModifiedBy>
  <cp:revision>1</cp:revision>
  <dcterms:created xsi:type="dcterms:W3CDTF">2024-07-12T20:05:41Z</dcterms:created>
  <dcterms:modified xsi:type="dcterms:W3CDTF">2024-07-13T15:32:23Z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